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4" r:id="rId20"/>
    <p:sldId id="274" r:id="rId21"/>
    <p:sldId id="276" r:id="rId22"/>
    <p:sldId id="277" r:id="rId23"/>
    <p:sldId id="278" r:id="rId24"/>
    <p:sldId id="279" r:id="rId25"/>
    <p:sldId id="280" r:id="rId26"/>
    <p:sldId id="299" r:id="rId27"/>
    <p:sldId id="281" r:id="rId28"/>
    <p:sldId id="282" r:id="rId29"/>
    <p:sldId id="283" r:id="rId30"/>
    <p:sldId id="300" r:id="rId31"/>
    <p:sldId id="301" r:id="rId32"/>
    <p:sldId id="303" r:id="rId33"/>
    <p:sldId id="284" r:id="rId34"/>
    <p:sldId id="285" r:id="rId35"/>
    <p:sldId id="286" r:id="rId36"/>
    <p:sldId id="287" r:id="rId37"/>
    <p:sldId id="290" r:id="rId38"/>
    <p:sldId id="296" r:id="rId39"/>
    <p:sldId id="292" r:id="rId40"/>
    <p:sldId id="293" r:id="rId41"/>
    <p:sldId id="298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EC1DFE4-557B-48EE-A721-2130809E0887}">
          <p14:sldIdLst>
            <p14:sldId id="256"/>
            <p14:sldId id="257"/>
            <p14:sldId id="258"/>
          </p14:sldIdLst>
        </p14:section>
        <p14:section name="HTTP Overview" id="{02B08593-4553-403F-8C26-C3A2B6FCE3EC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TTP Developer Tools" id="{1CF35C63-3EE4-4F38-BDB8-5EAE8CF6E818}">
          <p14:sldIdLst>
            <p14:sldId id="267"/>
            <p14:sldId id="268"/>
            <p14:sldId id="269"/>
          </p14:sldIdLst>
        </p14:section>
        <p14:section name="Firebase" id="{29E143FA-F16C-4A9C-9C9A-FDD6CA28770B}">
          <p14:sldIdLst>
            <p14:sldId id="270"/>
            <p14:sldId id="271"/>
            <p14:sldId id="272"/>
            <p14:sldId id="273"/>
            <p14:sldId id="304"/>
            <p14:sldId id="274"/>
          </p14:sldIdLst>
        </p14:section>
        <p14:section name="AJAX" id="{0C5A6C7B-659E-4085-8F0C-71A1D90883CC}">
          <p14:sldIdLst>
            <p14:sldId id="276"/>
            <p14:sldId id="277"/>
            <p14:sldId id="278"/>
            <p14:sldId id="279"/>
            <p14:sldId id="280"/>
            <p14:sldId id="299"/>
            <p14:sldId id="281"/>
            <p14:sldId id="282"/>
            <p14:sldId id="283"/>
            <p14:sldId id="300"/>
            <p14:sldId id="301"/>
            <p14:sldId id="303"/>
            <p14:sldId id="284"/>
            <p14:sldId id="285"/>
            <p14:sldId id="286"/>
            <p14:sldId id="287"/>
          </p14:sldIdLst>
        </p14:section>
        <p14:section name="Conclusion" id="{9D724E19-7387-4EE7-81C2-AB836FF4E51B}">
          <p14:sldIdLst>
            <p14:sldId id="290"/>
            <p14:sldId id="296"/>
            <p14:sldId id="292"/>
            <p14:sldId id="293"/>
            <p14:sldId id="298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214" autoAdjust="0"/>
  </p:normalViewPr>
  <p:slideViewPr>
    <p:cSldViewPr showGuides="1">
      <p:cViewPr varScale="1">
        <p:scale>
          <a:sx n="62" d="100"/>
          <a:sy n="62" d="100"/>
        </p:scale>
        <p:origin x="784" y="4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9.1.2020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this slides code -&gt; I think it can be optimized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089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14985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37468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7302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730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730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7302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730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91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2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1830304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Bulb" descr="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027" y="3314704"/>
            <a:ext cx="1260665" cy="279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Picture Bulb" descr="Bul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6000" y="5098868"/>
            <a:ext cx="779209" cy="172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79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console.firebase.google.com/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60.png"/><Relationship Id="rId26" Type="http://schemas.openxmlformats.org/officeDocument/2006/relationships/image" Target="../media/image64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5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9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6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5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53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58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68.gif"/><Relationship Id="rId4" Type="http://schemas.openxmlformats.org/officeDocument/2006/relationships/image" Target="../media/image65.jpeg"/><Relationship Id="rId9" Type="http://schemas.openxmlformats.org/officeDocument/2006/relationships/hyperlink" Target="https://www.lukanet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8274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HTTP, Firebase, </a:t>
            </a:r>
            <a:r>
              <a:rPr lang="en-US" sz="3200" dirty="0"/>
              <a:t>AJAX Concepts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AJAX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7401" y="6248400"/>
            <a:ext cx="1687939" cy="351754"/>
          </a:xfrm>
        </p:spPr>
        <p:txBody>
          <a:bodyPr/>
          <a:lstStyle/>
          <a:p>
            <a:r>
              <a:rPr lang="en-GB" sz="1800">
                <a:hlinkClick r:id="rId3"/>
              </a:rPr>
              <a:t>https://softuni.bg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561" y="5017687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2561" y="5409361"/>
            <a:ext cx="2950749" cy="363552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3" name="Picture 2" descr="Ð ÐµÐ·ÑÐ»ÑÐ°Ñ Ñ Ð¸Ð·Ð¾Ð±ÑÐ°Ð¶ÐµÐ½Ð¸Ðµ Ð·Ð° ajax programming">
            <a:extLst>
              <a:ext uri="{FF2B5EF4-FFF2-40B4-BE49-F238E27FC236}">
                <a16:creationId xmlns:a16="http://schemas.microsoft.com/office/drawing/2014/main" id="{017F9B6C-41A0-4805-A26C-18E39F1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00" y="2619000"/>
            <a:ext cx="2369009" cy="22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22223"/>
              </p:ext>
            </p:extLst>
          </p:nvPr>
        </p:nvGraphicFramePr>
        <p:xfrm>
          <a:off x="553524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HTTP request / response body should be processed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5466" y="3048000"/>
            <a:ext cx="5953935" cy="4951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5466" y="4533565"/>
            <a:ext cx="7401735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                                                                                                  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9010" y="3035685"/>
            <a:ext cx="4288409" cy="720346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5466" y="3819395"/>
            <a:ext cx="6792135" cy="4951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5200" y="2426163"/>
            <a:ext cx="2680800" cy="495108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JSON-encoded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32413" y="4677559"/>
            <a:ext cx="5181600" cy="757479"/>
          </a:xfrm>
          <a:prstGeom prst="wedgeRoundRectCallout">
            <a:avLst>
              <a:gd name="adj1" fmla="val -57262"/>
              <a:gd name="adj2" fmla="val 371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rgbClr val="FFFFFF"/>
                </a:solidFill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</a:rPr>
              <a:t>Financial-Report-April-2016.pdf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Chrome Dev Tools, Fiddler,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CB68-F0A4-466F-84D4-246A6C5C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5400"/>
            <a:ext cx="2514600" cy="25146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HTTP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7400" y="6198986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Chrome Developer Tools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60605"/>
            <a:ext cx="9448800" cy="4844204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9496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00" y="1202233"/>
            <a:ext cx="8326360" cy="4748452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2" y="1227755"/>
            <a:ext cx="2209800" cy="2209800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Mobile Back-End As a Service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53ADD737-F437-41AC-97F0-C77975B7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80" y="1219201"/>
            <a:ext cx="2845821" cy="2845821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296282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web application always has a </a:t>
            </a:r>
            <a:r>
              <a:rPr lang="en-US" sz="3200" b="1" dirty="0">
                <a:solidFill>
                  <a:schemeClr val="bg1"/>
                </a:solidFill>
              </a:rPr>
              <a:t>Front-End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part </a:t>
            </a:r>
            <a:r>
              <a:rPr lang="en-US" sz="3200" dirty="0"/>
              <a:t>and a </a:t>
            </a: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part.</a:t>
            </a:r>
            <a:endParaRPr lang="en-US" sz="3200" dirty="0"/>
          </a:p>
          <a:p>
            <a:pPr lvl="1"/>
            <a:r>
              <a:rPr lang="en-US" sz="3200" dirty="0"/>
              <a:t>Each side may be simulated depending on the application.</a:t>
            </a:r>
          </a:p>
          <a:p>
            <a:pPr>
              <a:buClr>
                <a:schemeClr val="tx2"/>
              </a:buClr>
            </a:pPr>
            <a:r>
              <a:rPr lang="en-US" sz="3200" b="1" noProof="1">
                <a:solidFill>
                  <a:schemeClr val="bg1"/>
                </a:solidFill>
              </a:rPr>
              <a:t>MBaaS</a:t>
            </a:r>
            <a:r>
              <a:rPr lang="en-US" sz="3200" noProof="1"/>
              <a:t> </a:t>
            </a:r>
            <a:r>
              <a:rPr lang="en-US" sz="3200" dirty="0"/>
              <a:t>helps simulate the </a:t>
            </a:r>
            <a:r>
              <a:rPr lang="en-US" sz="3200" b="1" dirty="0">
                <a:solidFill>
                  <a:schemeClr val="bg1"/>
                </a:solidFill>
              </a:rPr>
              <a:t>Back-End</a:t>
            </a:r>
            <a:r>
              <a:rPr lang="en-US" sz="3200" dirty="0"/>
              <a:t> part of an application.</a:t>
            </a:r>
          </a:p>
          <a:p>
            <a:pPr lvl="1"/>
            <a:r>
              <a:rPr lang="en-US" sz="3200" dirty="0"/>
              <a:t>Offers a back-end platform which you can consume.</a:t>
            </a:r>
          </a:p>
          <a:p>
            <a:pPr lvl="1"/>
            <a:r>
              <a:rPr lang="en-US" sz="3200" dirty="0"/>
              <a:t>Offers a data storage service.</a:t>
            </a:r>
          </a:p>
          <a:p>
            <a:pPr lvl="1"/>
            <a:r>
              <a:rPr lang="en-US" sz="3200" dirty="0"/>
              <a:t>Offers implemented </a:t>
            </a:r>
            <a:br>
              <a:rPr lang="en-US" sz="3200" dirty="0"/>
            </a:br>
            <a:r>
              <a:rPr lang="en-US" sz="3200" dirty="0"/>
              <a:t>functionality and security.</a:t>
            </a:r>
          </a:p>
          <a:p>
            <a:pPr marL="609036" lvl="1" indent="0">
              <a:buNone/>
            </a:pPr>
            <a:endParaRPr lang="en-US" sz="3200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BB709F98-1CA6-472E-973A-0082CAA91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00" y="4059000"/>
            <a:ext cx="4885762" cy="207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59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</a:pPr>
            <a:r>
              <a:rPr lang="en-US" b="1" dirty="0">
                <a:solidFill>
                  <a:schemeClr val="bg1"/>
                </a:solidFill>
              </a:rPr>
              <a:t>Mobile and web application</a:t>
            </a:r>
            <a:r>
              <a:rPr lang="en-US" dirty="0"/>
              <a:t> development platform.</a:t>
            </a:r>
          </a:p>
          <a:p>
            <a:r>
              <a:rPr lang="en-US" dirty="0"/>
              <a:t>Offers many services that make application development </a:t>
            </a:r>
            <a:br>
              <a:rPr lang="en-US" dirty="0"/>
            </a:br>
            <a:r>
              <a:rPr lang="en-US" dirty="0"/>
              <a:t>smooth and easy: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Cloud Messaging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Database &amp; Storage</a:t>
            </a:r>
          </a:p>
          <a:p>
            <a:pPr lvl="1"/>
            <a:r>
              <a:rPr lang="en-US" dirty="0"/>
              <a:t>Hosting</a:t>
            </a:r>
          </a:p>
          <a:p>
            <a:pPr marL="609036" lvl="1" indent="0">
              <a:buNone/>
            </a:pPr>
            <a:endParaRPr lang="en-US" sz="2800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1556" b="4717"/>
          <a:stretch/>
        </p:blipFill>
        <p:spPr>
          <a:xfrm>
            <a:off x="4789742" y="2934000"/>
            <a:ext cx="6963288" cy="327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18641" y="1196125"/>
            <a:ext cx="11818096" cy="5528766"/>
          </a:xfrm>
        </p:spPr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b="1" dirty="0">
                <a:hlinkClick r:id="rId3"/>
              </a:rPr>
              <a:t>https://console.firebase.google.com/</a:t>
            </a:r>
            <a:endParaRPr lang="en-US" b="1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5330" t="17538" r="37905" b="30235"/>
          <a:stretch/>
        </p:blipFill>
        <p:spPr>
          <a:xfrm>
            <a:off x="4724847" y="1857963"/>
            <a:ext cx="3346908" cy="2102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9816" r="51968" b="20886"/>
          <a:stretch/>
        </p:blipFill>
        <p:spPr>
          <a:xfrm>
            <a:off x="8532252" y="1857963"/>
            <a:ext cx="3015749" cy="2094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3003" t="18504" r="55412" b="7567"/>
          <a:stretch/>
        </p:blipFill>
        <p:spPr>
          <a:xfrm>
            <a:off x="931990" y="3594551"/>
            <a:ext cx="2940140" cy="29401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3491" t="19959" r="55861" b="33074"/>
          <a:stretch/>
        </p:blipFill>
        <p:spPr>
          <a:xfrm>
            <a:off x="4386000" y="4732368"/>
            <a:ext cx="2700000" cy="1754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2776" t="44357" r="48031" b="27589"/>
          <a:stretch/>
        </p:blipFill>
        <p:spPr>
          <a:xfrm>
            <a:off x="7615960" y="4732367"/>
            <a:ext cx="2134275" cy="175484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382771" y="5261881"/>
            <a:ext cx="270000" cy="20937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4002110" y="5280760"/>
            <a:ext cx="270000" cy="20937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297253" y="5426400"/>
            <a:ext cx="270000" cy="20937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8167003" y="2905101"/>
            <a:ext cx="270000" cy="20937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270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Enable public read / write access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33" t="11504" r="43603" b="35564"/>
          <a:stretch/>
        </p:blipFill>
        <p:spPr>
          <a:xfrm>
            <a:off x="1508400" y="1981600"/>
            <a:ext cx="8415000" cy="45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The HTTP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Firebase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AJAX</a:t>
            </a:r>
          </a:p>
          <a:p>
            <a:pPr marL="990106" lvl="1" indent="-457200">
              <a:lnSpc>
                <a:spcPct val="120000"/>
              </a:lnSpc>
            </a:pPr>
            <a:r>
              <a:rPr lang="en-US" sz="3200" dirty="0"/>
              <a:t>Fetch API</a:t>
            </a:r>
          </a:p>
          <a:p>
            <a:pPr marL="532906" lvl="1" indent="0">
              <a:lnSpc>
                <a:spcPct val="120000"/>
              </a:lnSpc>
              <a:buNone/>
            </a:pPr>
            <a:endParaRPr lang="en-US" sz="3200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Add Data and Test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258" t="29538"/>
          <a:stretch/>
        </p:blipFill>
        <p:spPr>
          <a:xfrm>
            <a:off x="6649645" y="1196125"/>
            <a:ext cx="5287092" cy="3610329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4"/>
          <a:srcRect t="21408"/>
          <a:stretch/>
        </p:blipFill>
        <p:spPr>
          <a:xfrm>
            <a:off x="561000" y="3302562"/>
            <a:ext cx="5857321" cy="3321518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780598" cy="4212875"/>
          </a:xfrm>
        </p:spPr>
        <p:txBody>
          <a:bodyPr/>
          <a:lstStyle/>
          <a:p>
            <a:r>
              <a:rPr lang="en-US" dirty="0"/>
              <a:t>Add Sample</a:t>
            </a:r>
            <a:br>
              <a:rPr lang="en-US" dirty="0"/>
            </a:br>
            <a:r>
              <a:rPr lang="en-US" dirty="0"/>
              <a:t>Data in Firebase</a:t>
            </a:r>
          </a:p>
          <a:p>
            <a:r>
              <a:rPr lang="en-US" dirty="0"/>
              <a:t>Test Your REST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6B734-6B58-46D9-9D07-49E66F74BDF1}"/>
              </a:ext>
            </a:extLst>
          </p:cNvPr>
          <p:cNvGrpSpPr/>
          <p:nvPr/>
        </p:nvGrpSpPr>
        <p:grpSpPr>
          <a:xfrm>
            <a:off x="4312499" y="1459604"/>
            <a:ext cx="3567002" cy="2153494"/>
            <a:chOff x="4310911" y="1459604"/>
            <a:chExt cx="3567002" cy="2153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54544-DE53-4711-B34C-8B716B4268DF}"/>
                </a:ext>
              </a:extLst>
            </p:cNvPr>
            <p:cNvGrpSpPr/>
            <p:nvPr/>
          </p:nvGrpSpPr>
          <p:grpSpPr>
            <a:xfrm>
              <a:off x="5180012" y="1459604"/>
              <a:ext cx="1143001" cy="2153494"/>
              <a:chOff x="5332410" y="2155113"/>
              <a:chExt cx="1143001" cy="2153494"/>
            </a:xfrm>
            <a:solidFill>
              <a:schemeClr val="bg2"/>
            </a:solidFill>
          </p:grpSpPr>
          <p:sp>
            <p:nvSpPr>
              <p:cNvPr id="2" name="Arrow: U-Turn 1">
                <a:extLst>
                  <a:ext uri="{FF2B5EF4-FFF2-40B4-BE49-F238E27FC236}">
                    <a16:creationId xmlns:a16="http://schemas.microsoft.com/office/drawing/2014/main" id="{E91DF892-CFF7-4EA5-B284-BD95FE2E6022}"/>
                  </a:ext>
                </a:extLst>
              </p:cNvPr>
              <p:cNvSpPr/>
              <p:nvPr/>
            </p:nvSpPr>
            <p:spPr bwMode="auto">
              <a:xfrm>
                <a:off x="5408612" y="2155113"/>
                <a:ext cx="1066799" cy="121726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Arrow: U-Turn 6">
                <a:extLst>
                  <a:ext uri="{FF2B5EF4-FFF2-40B4-BE49-F238E27FC236}">
                    <a16:creationId xmlns:a16="http://schemas.microsoft.com/office/drawing/2014/main" id="{6943C52F-B3DD-4417-A070-2DBD2C2C9DF3}"/>
                  </a:ext>
                </a:extLst>
              </p:cNvPr>
              <p:cNvSpPr/>
              <p:nvPr/>
            </p:nvSpPr>
            <p:spPr bwMode="auto">
              <a:xfrm rot="10800000">
                <a:off x="5332410" y="3232414"/>
                <a:ext cx="1066798" cy="107619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821D6-CDB3-4C02-8616-8657E9BC3652}"/>
                </a:ext>
              </a:extLst>
            </p:cNvPr>
            <p:cNvSpPr/>
            <p:nvPr/>
          </p:nvSpPr>
          <p:spPr>
            <a:xfrm>
              <a:off x="4310911" y="1751521"/>
              <a:ext cx="356700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6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A  AX</a:t>
              </a:r>
            </a:p>
          </p:txBody>
        </p:sp>
      </p:grpSp>
      <p:sp>
        <p:nvSpPr>
          <p:cNvPr id="10" name="Subtitle 9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7401" y="1143001"/>
            <a:ext cx="9906195" cy="4774061"/>
          </a:xfrm>
        </p:spPr>
        <p:txBody>
          <a:bodyPr>
            <a:noAutofit/>
          </a:bodyPr>
          <a:lstStyle/>
          <a:p>
            <a:pPr latinLnBrk="0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Asynchronous JavaScript and XML</a:t>
            </a:r>
          </a:p>
          <a:p>
            <a:pPr lvl="1" latinLnBrk="0"/>
            <a:r>
              <a:rPr lang="en-US" sz="3200" dirty="0">
                <a:latin typeface="+mj-lt"/>
              </a:rPr>
              <a:t>Background loading of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dynamic content/data</a:t>
            </a:r>
            <a:endParaRPr lang="bg-BG" sz="3200" b="1" dirty="0">
              <a:solidFill>
                <a:schemeClr val="bg1"/>
              </a:solidFill>
              <a:latin typeface="+mj-lt"/>
            </a:endParaRPr>
          </a:p>
          <a:p>
            <a:pPr lvl="1" latinLnBrk="0"/>
            <a:r>
              <a:rPr lang="en-US" sz="3200" dirty="0">
                <a:latin typeface="+mj-lt"/>
              </a:rPr>
              <a:t>Load data from the Web server and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render</a:t>
            </a:r>
            <a:r>
              <a:rPr lang="en-US" sz="3200" dirty="0">
                <a:latin typeface="+mj-lt"/>
              </a:rPr>
              <a:t> it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latin typeface="+mj-lt"/>
              </a:rPr>
              <a:t>Two types of AJAX</a:t>
            </a:r>
          </a:p>
          <a:p>
            <a:pPr lvl="1" latinLnBrk="0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Partial page rendering</a:t>
            </a:r>
          </a:p>
          <a:p>
            <a:pPr lvl="2" latinLnBrk="0"/>
            <a:r>
              <a:rPr lang="en-US" sz="3200" dirty="0">
                <a:latin typeface="+mj-lt"/>
              </a:rPr>
              <a:t>Load HTML fragment + show it in a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&lt;div&gt;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lvl="1" latinLnBrk="0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JSON service</a:t>
            </a:r>
          </a:p>
          <a:p>
            <a:pPr lvl="2" latinLnBrk="0"/>
            <a:r>
              <a:rPr lang="en-US" sz="3200" dirty="0">
                <a:latin typeface="+mj-lt"/>
              </a:rPr>
              <a:t>Loads JSON object and displays 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3555593" y="1133254"/>
            <a:ext cx="5463277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1. HTTP request (initial page load)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7163" y="1864817"/>
            <a:ext cx="395255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99" dirty="0"/>
              <a:t>2. HTTP response (HTML page)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50725" y="1151716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9186" y="1151715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9607" y="2605129"/>
            <a:ext cx="363982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9476" y="3422063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response (asynchronous)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9476" y="4025969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Returns data as JSON / HTML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11030" y="2273644"/>
            <a:ext cx="2116431" cy="245819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9195" y="2320784"/>
            <a:ext cx="2004766" cy="2465150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cdn2.hubspot.net/hubfs/295648/computer-icon-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95" y="4956777"/>
            <a:ext cx="1776930" cy="14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3994" y="2896832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UI Interaction</a:t>
            </a:r>
            <a:endParaRPr lang="en-GB" sz="2499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3994" y="3775870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5311" y="5298473"/>
            <a:ext cx="1930622" cy="803606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Modify the page DOM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3417573" y="1460858"/>
            <a:ext cx="5601296" cy="28602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3416267" y="2390202"/>
            <a:ext cx="5602602" cy="312507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5398855" y="3035904"/>
            <a:ext cx="3620015" cy="31012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5398855" y="3857799"/>
            <a:ext cx="3620015" cy="300788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3883929" y="4401079"/>
            <a:ext cx="367110" cy="72141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390470" y="5484786"/>
            <a:ext cx="827099" cy="34825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32" grpId="0"/>
      <p:bldP spid="40" grpId="0" animBg="1"/>
      <p:bldP spid="42" grpId="0" animBg="1"/>
      <p:bldP spid="43" grpId="0" animBg="1"/>
      <p:bldP spid="7" grpId="0" animBg="1"/>
      <p:bldP spid="8" grpId="0" animBg="1"/>
      <p:bldP spid="18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Using the XMLHttpRequest Object</a:t>
            </a: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4107603" y="162487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H="1" flipV="1">
            <a:off x="4107602" y="2902740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65806" y="1867670"/>
            <a:ext cx="2149580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799" b="1" dirty="0">
                <a:solidFill>
                  <a:schemeClr val="bg2"/>
                </a:solidFill>
                <a:cs typeface="Consolas" panose="020B0609020204030204" pitchFamily="49" charset="0"/>
              </a:rPr>
              <a:t>AJAX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17857" y="1576924"/>
            <a:ext cx="1906751" cy="2348362"/>
            <a:chOff x="8157204" y="3823226"/>
            <a:chExt cx="1907248" cy="2348974"/>
          </a:xfrm>
        </p:grpSpPr>
        <p:sp>
          <p:nvSpPr>
            <p:cNvPr id="8" name="TextBox 7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Server</a:t>
              </a:r>
            </a:p>
          </p:txBody>
        </p:sp>
        <p:pic>
          <p:nvPicPr>
            <p:cNvPr id="9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47532" y="1604812"/>
            <a:ext cx="2116431" cy="2396654"/>
            <a:chOff x="1785220" y="3851122"/>
            <a:chExt cx="2116982" cy="2397278"/>
          </a:xfrm>
        </p:grpSpPr>
        <p:pic>
          <p:nvPicPr>
            <p:cNvPr id="11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Client</a:t>
              </a:r>
            </a:p>
          </p:txBody>
        </p:sp>
        <p:pic>
          <p:nvPicPr>
            <p:cNvPr id="13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04917" y="2885216"/>
            <a:ext cx="2363557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799" b="1" dirty="0">
                <a:solidFill>
                  <a:schemeClr val="bg2"/>
                </a:solidFill>
                <a:cs typeface="Consolas" pitchFamily="49" charset="0"/>
              </a:rPr>
              <a:t>AJAX response</a:t>
            </a:r>
          </a:p>
        </p:txBody>
      </p:sp>
    </p:spTree>
    <p:extLst>
      <p:ext uri="{BB962C8B-B14F-4D97-AF65-F5344CB8AC3E}">
        <p14:creationId xmlns:p14="http://schemas.microsoft.com/office/powerpoint/2010/main" val="127294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Problem: XHR (</a:t>
            </a:r>
            <a:r>
              <a:rPr lang="en-US" dirty="0" err="1"/>
              <a:t>XmlHttpRequest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0662" y="1213604"/>
            <a:ext cx="11342738" cy="760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&lt;button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"load"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Load Repos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"res"</a:t>
            </a:r>
            <a:r>
              <a:rPr lang="en-US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en-US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0662" y="2105220"/>
            <a:ext cx="11342738" cy="440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button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267F99"/>
                </a:solidFill>
                <a:latin typeface="Consolas" panose="020B0609020204030204" pitchFamily="49" charset="0"/>
              </a:rPr>
              <a:t>document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"#load"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button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>
                <a:solidFill>
                  <a:srgbClr val="795E26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loadRepos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'https://api.github.com/users/</a:t>
            </a:r>
            <a:r>
              <a:rPr lang="en-US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testnakov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/repos'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>
                <a:solidFill>
                  <a:srgbClr val="267F99"/>
                </a:solidFill>
                <a:latin typeface="Consolas" panose="020B0609020204030204" pitchFamily="49" charset="0"/>
              </a:rPr>
              <a:t>XMLHttpRequest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addEventListener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readystatechange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()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  </a:t>
            </a:r>
            <a:r>
              <a:rPr lang="en-US" sz="2000" b="1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readyState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n-US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&amp;&amp;</a:t>
            </a: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status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== </a:t>
            </a:r>
            <a:r>
              <a:rPr lang="en-US" sz="2000" b="1" dirty="0">
                <a:solidFill>
                  <a:srgbClr val="09885A"/>
                </a:solidFill>
                <a:latin typeface="Consolas" panose="020B0609020204030204" pitchFamily="49" charset="0"/>
              </a:rPr>
              <a:t>200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  </a:t>
            </a:r>
            <a:r>
              <a:rPr lang="en-US" sz="2000" b="1" dirty="0" err="1">
                <a:solidFill>
                  <a:srgbClr val="267F99"/>
                </a:solidFill>
                <a:latin typeface="Consolas" panose="020B0609020204030204" pitchFamily="49" charset="0"/>
              </a:rPr>
              <a:t>document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getElementById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"res"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textContent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=</a:t>
            </a: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responseText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  });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open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"GET"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1080"/>
                </a:solidFill>
                <a:latin typeface="Consolas" panose="020B0609020204030204" pitchFamily="49" charset="0"/>
              </a:rPr>
              <a:t>  </a:t>
            </a:r>
            <a:r>
              <a:rPr lang="en-US" sz="20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httpRequest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send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4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81000" y="1099231"/>
            <a:ext cx="10129234" cy="5546589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object </a:t>
            </a:r>
            <a:r>
              <a:rPr lang="en-US" dirty="0"/>
              <a:t> returned by an </a:t>
            </a:r>
            <a:r>
              <a:rPr lang="en-US" b="1" dirty="0">
                <a:solidFill>
                  <a:schemeClr val="bg1"/>
                </a:solidFill>
              </a:rPr>
              <a:t>asynchronous function </a:t>
            </a:r>
          </a:p>
          <a:p>
            <a:r>
              <a:rPr lang="en-US" dirty="0"/>
              <a:t>Represents the eventual </a:t>
            </a:r>
            <a:r>
              <a:rPr lang="en-US" b="1" dirty="0">
                <a:solidFill>
                  <a:schemeClr val="bg1"/>
                </a:solidFill>
              </a:rPr>
              <a:t>completion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failure</a:t>
            </a:r>
            <a:r>
              <a:rPr lang="en-US" dirty="0"/>
              <a:t> of an asynchronous operation 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Promise?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8033" t="11611" b="50075"/>
          <a:stretch/>
        </p:blipFill>
        <p:spPr>
          <a:xfrm>
            <a:off x="2646950" y="2923811"/>
            <a:ext cx="8640131" cy="3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66560" y="1905000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It is similar to </a:t>
            </a:r>
            <a:r>
              <a:rPr lang="en-US" sz="3200" b="1" dirty="0">
                <a:solidFill>
                  <a:schemeClr val="bg1"/>
                </a:solidFill>
              </a:rPr>
              <a:t>XMLHttpRequest</a:t>
            </a:r>
            <a:r>
              <a:rPr lang="en-US" sz="3200" dirty="0"/>
              <a:t> (XHR). The main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difference</a:t>
            </a:r>
            <a:r>
              <a:rPr lang="en-US" sz="3200" dirty="0"/>
              <a:t> is that the </a:t>
            </a: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Uses </a:t>
            </a: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Enables a </a:t>
            </a:r>
            <a:r>
              <a:rPr lang="en-US" sz="3000" b="1" dirty="0">
                <a:solidFill>
                  <a:schemeClr val="bg1"/>
                </a:solidFill>
              </a:rPr>
              <a:t>simpler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cleaner</a:t>
            </a:r>
            <a:r>
              <a:rPr lang="en-US" sz="3000" dirty="0"/>
              <a:t> API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Makes code more readable and maintainable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Fetch?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1" y="1151815"/>
            <a:ext cx="94555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method allows making network requests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92276" y="5149816"/>
            <a:ext cx="5867400" cy="13363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some.json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response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{…})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catch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err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{…})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2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response of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request is a </a:t>
            </a:r>
            <a:r>
              <a:rPr lang="en-US" sz="3200" b="1" dirty="0">
                <a:solidFill>
                  <a:schemeClr val="bg1"/>
                </a:solidFill>
              </a:rPr>
              <a:t>Stream</a:t>
            </a:r>
            <a:r>
              <a:rPr lang="en-US" sz="3200" dirty="0"/>
              <a:t> object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reading</a:t>
            </a:r>
            <a:r>
              <a:rPr lang="en-US" sz="3200" dirty="0"/>
              <a:t> of the stream happens </a:t>
            </a:r>
            <a:r>
              <a:rPr lang="en-US" sz="3200" b="1" dirty="0">
                <a:solidFill>
                  <a:schemeClr val="bg1"/>
                </a:solidFill>
              </a:rPr>
              <a:t>asynchronously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json()</a:t>
            </a:r>
            <a:r>
              <a:rPr lang="en-US" sz="3200" dirty="0"/>
              <a:t> method is called, a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response status </a:t>
            </a:r>
            <a:r>
              <a:rPr lang="en-US" sz="3200" dirty="0"/>
              <a:t>is checked (should be </a:t>
            </a:r>
            <a:r>
              <a:rPr lang="en-US" sz="3200" b="1" dirty="0">
                <a:solidFill>
                  <a:schemeClr val="bg1"/>
                </a:solidFill>
              </a:rPr>
              <a:t>200</a:t>
            </a:r>
            <a:r>
              <a:rPr lang="en-US" sz="3200" dirty="0"/>
              <a:t>) </a:t>
            </a:r>
            <a:r>
              <a:rPr lang="en-US" sz="3200" b="1" dirty="0">
                <a:solidFill>
                  <a:schemeClr val="bg1"/>
                </a:solidFill>
              </a:rPr>
              <a:t>before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parsing</a:t>
            </a:r>
            <a:r>
              <a:rPr lang="en-US" sz="3200" dirty="0"/>
              <a:t> the response as 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Fetch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01000" y="4374000"/>
            <a:ext cx="8534400" cy="211606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sz="22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response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status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!== </a:t>
            </a:r>
            <a:r>
              <a:rPr lang="en-US" sz="2200" b="1" dirty="0">
                <a:solidFill>
                  <a:srgbClr val="09885A"/>
                </a:solidFill>
                <a:latin typeface="Consolas" panose="020B0609020204030204" pitchFamily="49" charset="0"/>
              </a:rPr>
              <a:t>200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200" b="1" dirty="0">
                <a:solidFill>
                  <a:srgbClr val="008000"/>
                </a:solidFill>
                <a:latin typeface="Consolas" panose="020B0609020204030204" pitchFamily="49" charset="0"/>
              </a:rPr>
              <a:t>// handle error</a:t>
            </a:r>
            <a:endParaRPr lang="en-US" sz="2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  </a:t>
            </a:r>
            <a:r>
              <a:rPr lang="en-US" sz="22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response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en-US" sz="2200" b="1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)})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5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21846" y="1089000"/>
            <a:ext cx="10201640" cy="5437494"/>
          </a:xfrm>
        </p:spPr>
        <p:txBody>
          <a:bodyPr>
            <a:normAutofit/>
          </a:bodyPr>
          <a:lstStyle/>
          <a:p>
            <a:pPr eaLnBrk="0" latinLnBrk="0" hangingPunct="0"/>
            <a:r>
              <a:rPr lang="en-US" sz="3600" dirty="0"/>
              <a:t>When working with a JSON API, you can:</a:t>
            </a:r>
          </a:p>
          <a:p>
            <a:pPr lvl="1" eaLnBrk="0" latinLnBrk="0" hangingPunct="0"/>
            <a:r>
              <a:rPr lang="en-US" sz="3400" dirty="0"/>
              <a:t>Define the </a:t>
            </a:r>
            <a:r>
              <a:rPr lang="en-US" sz="3400" b="1" dirty="0">
                <a:solidFill>
                  <a:schemeClr val="bg1"/>
                </a:solidFill>
              </a:rPr>
              <a:t>status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JSON parsing </a:t>
            </a:r>
            <a:r>
              <a:rPr lang="en-US" sz="3400" dirty="0"/>
              <a:t>in </a:t>
            </a:r>
            <a:r>
              <a:rPr lang="en-US" sz="3400" b="1" dirty="0">
                <a:solidFill>
                  <a:schemeClr val="bg1"/>
                </a:solidFill>
              </a:rPr>
              <a:t>separate functions</a:t>
            </a:r>
          </a:p>
          <a:p>
            <a:pPr lvl="1" eaLnBrk="0" latinLnBrk="0" hangingPunct="0"/>
            <a:r>
              <a:rPr lang="en-US" sz="3400" dirty="0"/>
              <a:t>The functions </a:t>
            </a:r>
            <a:r>
              <a:rPr lang="en-US" sz="3400" b="1" dirty="0">
                <a:solidFill>
                  <a:schemeClr val="bg1"/>
                </a:solidFill>
              </a:rPr>
              <a:t>return promises</a:t>
            </a:r>
            <a:r>
              <a:rPr lang="en-US" sz="3400" dirty="0"/>
              <a:t> which can be </a:t>
            </a:r>
            <a:r>
              <a:rPr lang="en-US" sz="3400" b="1" dirty="0">
                <a:solidFill>
                  <a:schemeClr val="bg1"/>
                </a:solidFill>
              </a:rPr>
              <a:t>chained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Promises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66000" y="4360459"/>
            <a:ext cx="5410200" cy="211606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users.json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status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{…})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catch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{…});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7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</a:t>
            </a:r>
            <a:r>
              <a:rPr lang="en-US" sz="11497" b="1" dirty="0" err="1"/>
              <a:t>js</a:t>
            </a:r>
            <a:r>
              <a:rPr lang="en-US" sz="11497" b="1" dirty="0"/>
              <a:t>-front-end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[Check]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is clicked, the name of the bus stop appears and all the buses that are expected and their time of arrival</a:t>
            </a:r>
          </a:p>
          <a:p>
            <a:r>
              <a:rPr lang="en-US" dirty="0"/>
              <a:t>Submit a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 to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https://judgetests.firebaseio.com/businfo/{</a:t>
            </a:r>
            <a:r>
              <a:rPr lang="en-US" sz="2800" b="1" i="1" dirty="0">
                <a:solidFill>
                  <a:schemeClr val="bg1"/>
                </a:solidFill>
                <a:latin typeface="Consolas" panose="020B0609020204030204" pitchFamily="49" charset="0"/>
              </a:rPr>
              <a:t>stopId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}.json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Bus Stop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5871000" y="4746034"/>
            <a:ext cx="450000" cy="48463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05635-FA43-40ED-81E1-17A623AA0F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742" y="4726730"/>
            <a:ext cx="4344035" cy="523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7C6346-D80D-49E4-80A4-08C848028D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1000" y="4100303"/>
            <a:ext cx="4105275" cy="17760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829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Bus Stop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CA2CBAA-C264-469E-9723-9E85D7D134C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60466" y="1314000"/>
            <a:ext cx="11379444" cy="38387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rgbClr val="0000FF"/>
                </a:solidFill>
                <a:effectLst/>
              </a:rPr>
              <a:t>function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getBusStopInfo</a:t>
            </a:r>
            <a:r>
              <a:rPr lang="en-US" sz="2000" dirty="0">
                <a:solidFill>
                  <a:srgbClr val="000000"/>
                </a:solidFill>
                <a:effectLst/>
              </a:rPr>
              <a:t>() {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</a:t>
            </a:r>
            <a:r>
              <a:rPr lang="en-US" sz="2000" dirty="0" err="1">
                <a:solidFill>
                  <a:srgbClr val="0000FF"/>
                </a:solidFill>
                <a:effectLst/>
              </a:rPr>
              <a:t>const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inputValue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getElementById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>
                <a:solidFill>
                  <a:srgbClr val="A31515"/>
                </a:solidFill>
                <a:effectLst/>
              </a:rPr>
              <a:t>'</a:t>
            </a:r>
            <a:r>
              <a:rPr lang="en-US" sz="2000" dirty="0" err="1">
                <a:solidFill>
                  <a:srgbClr val="A31515"/>
                </a:solidFill>
                <a:effectLst/>
              </a:rPr>
              <a:t>stopId</a:t>
            </a:r>
            <a:r>
              <a:rPr lang="en-US" sz="2000" dirty="0">
                <a:solidFill>
                  <a:srgbClr val="A31515"/>
                </a:solidFill>
                <a:effectLst/>
              </a:rPr>
              <a:t>'</a:t>
            </a:r>
            <a:r>
              <a:rPr lang="en-US" sz="2000" dirty="0">
                <a:solidFill>
                  <a:srgbClr val="000000"/>
                </a:solidFill>
                <a:effectLst/>
              </a:rPr>
              <a:t>).</a:t>
            </a:r>
            <a:r>
              <a:rPr lang="en-US" sz="2000" dirty="0">
                <a:solidFill>
                  <a:srgbClr val="001080"/>
                </a:solidFill>
                <a:effectLst/>
              </a:rPr>
              <a:t>value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</a:t>
            </a:r>
            <a:r>
              <a:rPr lang="en-US" sz="2000" dirty="0" err="1">
                <a:solidFill>
                  <a:srgbClr val="0000FF"/>
                </a:solidFill>
                <a:effectLst/>
              </a:rPr>
              <a:t>const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stopName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getElementById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>
                <a:solidFill>
                  <a:srgbClr val="A31515"/>
                </a:solidFill>
                <a:effectLst/>
              </a:rPr>
              <a:t>'</a:t>
            </a:r>
            <a:r>
              <a:rPr lang="en-US" sz="2000" dirty="0" err="1">
                <a:solidFill>
                  <a:srgbClr val="A31515"/>
                </a:solidFill>
                <a:effectLst/>
              </a:rPr>
              <a:t>stopName</a:t>
            </a:r>
            <a:r>
              <a:rPr lang="en-US" sz="2000" dirty="0">
                <a:solidFill>
                  <a:srgbClr val="A31515"/>
                </a:solidFill>
                <a:effectLst/>
              </a:rPr>
              <a:t>'</a:t>
            </a:r>
            <a:r>
              <a:rPr lang="en-US" sz="2000" dirty="0">
                <a:solidFill>
                  <a:srgbClr val="000000"/>
                </a:solidFill>
                <a:effectLst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</a:t>
            </a:r>
            <a:r>
              <a:rPr lang="en-US" sz="2000" dirty="0" err="1">
                <a:solidFill>
                  <a:srgbClr val="0000FF"/>
                </a:solidFill>
                <a:effectLst/>
              </a:rPr>
              <a:t>const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busContainer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getElementById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>
                <a:solidFill>
                  <a:srgbClr val="A31515"/>
                </a:solidFill>
                <a:effectLst/>
              </a:rPr>
              <a:t>'buses'</a:t>
            </a:r>
            <a:r>
              <a:rPr lang="en-US" sz="2000" dirty="0">
                <a:solidFill>
                  <a:srgbClr val="000000"/>
                </a:solidFill>
                <a:effectLst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</a:t>
            </a:r>
            <a:r>
              <a:rPr lang="en-US" sz="2000" dirty="0" err="1">
                <a:solidFill>
                  <a:srgbClr val="0000FF"/>
                </a:solidFill>
                <a:effectLst/>
              </a:rPr>
              <a:t>const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url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A31515"/>
                </a:solidFill>
                <a:effectLst/>
              </a:rPr>
              <a:t>`https://judgetests.firebaseio.com/</a:t>
            </a:r>
            <a:r>
              <a:rPr lang="en-US" sz="2000" dirty="0" err="1">
                <a:solidFill>
                  <a:srgbClr val="A31515"/>
                </a:solidFill>
                <a:effectLst/>
              </a:rPr>
              <a:t>businfo</a:t>
            </a:r>
            <a:r>
              <a:rPr lang="en-US" sz="2000" dirty="0">
                <a:solidFill>
                  <a:srgbClr val="A31515"/>
                </a:solidFill>
                <a:effectLst/>
              </a:rPr>
              <a:t>/</a:t>
            </a:r>
            <a:r>
              <a:rPr lang="en-US" sz="2000" dirty="0">
                <a:solidFill>
                  <a:srgbClr val="0000FF"/>
                </a:solidFill>
                <a:effectLst/>
              </a:rPr>
              <a:t>${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inputValue</a:t>
            </a:r>
            <a:r>
              <a:rPr lang="en-US" sz="2000" dirty="0">
                <a:solidFill>
                  <a:srgbClr val="0000FF"/>
                </a:solidFill>
                <a:effectLst/>
              </a:rPr>
              <a:t>}</a:t>
            </a:r>
            <a:r>
              <a:rPr lang="en-US" sz="2000" dirty="0">
                <a:solidFill>
                  <a:srgbClr val="A31515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A31515"/>
                </a:solidFill>
                <a:effectLst/>
              </a:rPr>
              <a:t>json</a:t>
            </a:r>
            <a:r>
              <a:rPr lang="en-US" sz="2000" dirty="0">
                <a:solidFill>
                  <a:srgbClr val="A31515"/>
                </a:solidFill>
                <a:effectLst/>
              </a:rPr>
              <a:t>`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br>
              <a:rPr lang="en-US" sz="2000" dirty="0">
                <a:solidFill>
                  <a:srgbClr val="000000"/>
                </a:solidFill>
                <a:effectLst/>
              </a:rPr>
            </a:br>
            <a:r>
              <a:rPr lang="en-US" sz="2000" dirty="0">
                <a:solidFill>
                  <a:srgbClr val="000000"/>
                </a:solidFill>
                <a:effectLst/>
              </a:rPr>
              <a:t>  </a:t>
            </a:r>
            <a:r>
              <a:rPr lang="en-US" sz="2000" dirty="0">
                <a:solidFill>
                  <a:srgbClr val="795E26"/>
                </a:solidFill>
                <a:effectLst/>
              </a:rPr>
              <a:t>fetch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url</a:t>
            </a:r>
            <a:r>
              <a:rPr lang="en-US" sz="200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  .</a:t>
            </a:r>
            <a:r>
              <a:rPr lang="en-US" sz="2000" dirty="0">
                <a:solidFill>
                  <a:srgbClr val="795E26"/>
                </a:solidFill>
                <a:effectLst/>
              </a:rPr>
              <a:t>then</a:t>
            </a:r>
            <a:r>
              <a:rPr lang="en-US" sz="2000" dirty="0">
                <a:solidFill>
                  <a:srgbClr val="000000"/>
                </a:solidFill>
                <a:effectLst/>
              </a:rPr>
              <a:t>((</a:t>
            </a:r>
            <a:r>
              <a:rPr lang="en-US" sz="2000" dirty="0">
                <a:solidFill>
                  <a:srgbClr val="001080"/>
                </a:solidFill>
                <a:effectLst/>
              </a:rPr>
              <a:t>response</a:t>
            </a:r>
            <a:r>
              <a:rPr lang="en-US" sz="2000" dirty="0">
                <a:solidFill>
                  <a:srgbClr val="000000"/>
                </a:solidFill>
                <a:effectLst/>
              </a:rPr>
              <a:t>) </a:t>
            </a:r>
            <a:r>
              <a:rPr lang="en-US" sz="2000" dirty="0">
                <a:solidFill>
                  <a:srgbClr val="0000FF"/>
                </a:solidFill>
                <a:effectLst/>
              </a:rPr>
              <a:t>=&gt;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response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json</a:t>
            </a:r>
            <a:r>
              <a:rPr lang="en-US" sz="2000" dirty="0">
                <a:solidFill>
                  <a:srgbClr val="000000"/>
                </a:solidFill>
                <a:effectLst/>
              </a:rPr>
              <a:t>())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  .</a:t>
            </a:r>
            <a:r>
              <a:rPr lang="en-US" sz="2000" dirty="0">
                <a:solidFill>
                  <a:srgbClr val="795E26"/>
                </a:solidFill>
                <a:effectLst/>
              </a:rPr>
              <a:t>then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handleSuccess</a:t>
            </a:r>
            <a:r>
              <a:rPr lang="en-US" sz="200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   .</a:t>
            </a:r>
            <a:r>
              <a:rPr lang="en-US" sz="2000" dirty="0">
                <a:solidFill>
                  <a:srgbClr val="795E26"/>
                </a:solidFill>
                <a:effectLst/>
              </a:rPr>
              <a:t>catch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handleError</a:t>
            </a:r>
            <a:r>
              <a:rPr lang="en-US" sz="200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effectLst/>
              </a:rPr>
              <a:t>//…</a:t>
            </a:r>
            <a:br>
              <a:rPr lang="en-US" sz="2000" b="0" dirty="0">
                <a:solidFill>
                  <a:srgbClr val="000000"/>
                </a:solidFill>
                <a:effectLst/>
              </a:rPr>
            </a:br>
            <a:r>
              <a:rPr lang="en-US" sz="2000" b="0" dirty="0">
                <a:solidFill>
                  <a:srgbClr val="000000"/>
                </a:solidFill>
                <a:effectLst/>
              </a:rPr>
              <a:t>        </a:t>
            </a:r>
            <a:endParaRPr lang="en-US" sz="2000" dirty="0">
              <a:solidFill>
                <a:srgbClr val="000000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7539" t="11942" r="21950" b="63998"/>
          <a:stretch/>
        </p:blipFill>
        <p:spPr>
          <a:xfrm>
            <a:off x="5604477" y="3956960"/>
            <a:ext cx="6056836" cy="2686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Elbow Connector 10"/>
          <p:cNvCxnSpPr/>
          <p:nvPr/>
        </p:nvCxnSpPr>
        <p:spPr>
          <a:xfrm>
            <a:off x="1596000" y="3834000"/>
            <a:ext cx="3915000" cy="1080000"/>
          </a:xfrm>
          <a:prstGeom prst="bentConnector3">
            <a:avLst>
              <a:gd name="adj1" fmla="val 829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5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Bus Stop 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CA2CBAA-C264-469E-9723-9E85D7D134CD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312436" y="1269000"/>
            <a:ext cx="11440594" cy="50698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>
                <a:solidFill>
                  <a:srgbClr val="0000FF"/>
                </a:solidFill>
                <a:effectLst/>
              </a:rPr>
              <a:t>function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handleSuccess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>
                <a:solidFill>
                  <a:srgbClr val="001080"/>
                </a:solidFill>
                <a:effectLst/>
              </a:rPr>
              <a:t>data</a:t>
            </a:r>
            <a:r>
              <a:rPr lang="en-US" sz="2000" dirty="0">
                <a:solidFill>
                  <a:srgbClr val="000000"/>
                </a:solidFill>
                <a:effectLst/>
              </a:rPr>
              <a:t>) {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stopName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value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A31515"/>
                </a:solidFill>
                <a:effectLst/>
              </a:rPr>
              <a:t>''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busContainer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textContent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A31515"/>
                </a:solidFill>
                <a:effectLst/>
              </a:rPr>
              <a:t>''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stopName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textContent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001080"/>
                </a:solidFill>
                <a:effectLst/>
              </a:rPr>
              <a:t>data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  <a:r>
              <a:rPr lang="en-US" sz="2000" dirty="0">
                <a:solidFill>
                  <a:srgbClr val="001080"/>
                </a:solidFill>
                <a:effectLst/>
              </a:rPr>
              <a:t>name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</a:t>
            </a:r>
            <a:r>
              <a:rPr lang="en-US" sz="2000" dirty="0" err="1">
                <a:solidFill>
                  <a:srgbClr val="267F99"/>
                </a:solidFill>
                <a:effectLst/>
              </a:rPr>
              <a:t>Object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entries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data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buses</a:t>
            </a:r>
            <a:r>
              <a:rPr lang="en-US" sz="2000" dirty="0">
                <a:solidFill>
                  <a:srgbClr val="000000"/>
                </a:solidFill>
                <a:effectLst/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forEach</a:t>
            </a:r>
            <a:r>
              <a:rPr lang="en-US" sz="2000" dirty="0">
                <a:solidFill>
                  <a:srgbClr val="000000"/>
                </a:solidFill>
                <a:effectLst/>
              </a:rPr>
              <a:t>(([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busNumber</a:t>
            </a:r>
            <a:r>
              <a:rPr lang="en-US" sz="2000" dirty="0">
                <a:solidFill>
                  <a:srgbClr val="000000"/>
                </a:solidFill>
                <a:effectLst/>
              </a:rPr>
              <a:t>,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busTime</a:t>
            </a:r>
            <a:r>
              <a:rPr lang="en-US" sz="2000" dirty="0">
                <a:solidFill>
                  <a:srgbClr val="000000"/>
                </a:solidFill>
                <a:effectLst/>
              </a:rPr>
              <a:t>]) </a:t>
            </a:r>
            <a:r>
              <a:rPr lang="en-US" sz="2000" dirty="0">
                <a:solidFill>
                  <a:srgbClr val="0000FF"/>
                </a:solidFill>
                <a:effectLst/>
              </a:rPr>
              <a:t>=&gt;</a:t>
            </a:r>
            <a:r>
              <a:rPr lang="en-US" sz="2000" dirty="0">
                <a:solidFill>
                  <a:srgbClr val="000000"/>
                </a:solidFill>
                <a:effectLst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  </a:t>
            </a:r>
            <a:r>
              <a:rPr lang="en-US" sz="2000" dirty="0">
                <a:solidFill>
                  <a:srgbClr val="0000FF"/>
                </a:solidFill>
                <a:effectLst/>
              </a:rPr>
              <a:t>let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listItem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document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createElement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>
                <a:solidFill>
                  <a:srgbClr val="A31515"/>
                </a:solidFill>
                <a:effectLst/>
              </a:rPr>
              <a:t>'li'</a:t>
            </a:r>
            <a:r>
              <a:rPr lang="en-US" sz="2000" dirty="0">
                <a:solidFill>
                  <a:srgbClr val="000000"/>
                </a:solidFill>
                <a:effectLst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listItem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textContent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A31515"/>
                </a:solidFill>
                <a:effectLst/>
              </a:rPr>
              <a:t>`Bus </a:t>
            </a:r>
            <a:r>
              <a:rPr lang="en-US" sz="2000" dirty="0">
                <a:solidFill>
                  <a:srgbClr val="0000FF"/>
                </a:solidFill>
                <a:effectLst/>
              </a:rPr>
              <a:t>${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busNumber</a:t>
            </a:r>
            <a:r>
              <a:rPr lang="en-US" sz="2000" dirty="0">
                <a:solidFill>
                  <a:srgbClr val="0000FF"/>
                </a:solidFill>
                <a:effectLst/>
              </a:rPr>
              <a:t>}</a:t>
            </a:r>
            <a:r>
              <a:rPr lang="en-US" sz="2000" dirty="0">
                <a:solidFill>
                  <a:srgbClr val="A31515"/>
                </a:solidFill>
                <a:effectLst/>
              </a:rPr>
              <a:t> arrives in </a:t>
            </a:r>
            <a:r>
              <a:rPr lang="en-US" sz="2000" dirty="0">
                <a:solidFill>
                  <a:srgbClr val="0000FF"/>
                </a:solidFill>
                <a:effectLst/>
              </a:rPr>
              <a:t>${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busTime</a:t>
            </a:r>
            <a:r>
              <a:rPr lang="en-US" sz="2000" dirty="0">
                <a:solidFill>
                  <a:srgbClr val="0000FF"/>
                </a:solidFill>
                <a:effectLst/>
              </a:rPr>
              <a:t>}</a:t>
            </a:r>
            <a:r>
              <a:rPr lang="en-US" sz="2000" dirty="0">
                <a:solidFill>
                  <a:srgbClr val="A31515"/>
                </a:solidFill>
                <a:effectLst/>
              </a:rPr>
              <a:t> minutes`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busContainer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appendChild</a:t>
            </a:r>
            <a:r>
              <a:rPr lang="en-US" sz="2000" dirty="0">
                <a:solidFill>
                  <a:srgbClr val="000000"/>
                </a:solidFill>
                <a:effectLst/>
              </a:rPr>
              <a:t>(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listItem</a:t>
            </a:r>
            <a:r>
              <a:rPr lang="en-US" sz="2000" dirty="0">
                <a:solidFill>
                  <a:srgbClr val="000000"/>
                </a:solidFill>
                <a:effectLst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  });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 }</a:t>
            </a:r>
          </a:p>
          <a:p>
            <a:br>
              <a:rPr lang="en-US" sz="2000" dirty="0">
                <a:solidFill>
                  <a:srgbClr val="000000"/>
                </a:solidFill>
                <a:effectLst/>
              </a:rPr>
            </a:b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00FF"/>
                </a:solidFill>
                <a:effectLst/>
              </a:rPr>
              <a:t>function</a:t>
            </a:r>
            <a:r>
              <a:rPr lang="en-US" sz="2000" dirty="0">
                <a:solidFill>
                  <a:srgbClr val="000000"/>
                </a:solidFill>
                <a:effectLst/>
              </a:rPr>
              <a:t> </a:t>
            </a:r>
            <a:r>
              <a:rPr lang="en-US" sz="2000" dirty="0" err="1">
                <a:solidFill>
                  <a:srgbClr val="795E26"/>
                </a:solidFill>
                <a:effectLst/>
              </a:rPr>
              <a:t>handleError</a:t>
            </a:r>
            <a:r>
              <a:rPr lang="en-US" sz="2000" dirty="0">
                <a:solidFill>
                  <a:srgbClr val="000000"/>
                </a:solidFill>
                <a:effectLst/>
              </a:rPr>
              <a:t>() {</a:t>
            </a:r>
          </a:p>
          <a:p>
            <a:r>
              <a:rPr lang="en-US" sz="2000" dirty="0">
                <a:solidFill>
                  <a:srgbClr val="001080"/>
                </a:solidFill>
                <a:effectLst/>
              </a:rPr>
              <a:t>   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stopName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.</a:t>
            </a:r>
            <a:r>
              <a:rPr lang="en-US" sz="2000" dirty="0" err="1">
                <a:solidFill>
                  <a:srgbClr val="001080"/>
                </a:solidFill>
                <a:effectLst/>
              </a:rPr>
              <a:t>textContent</a:t>
            </a:r>
            <a:r>
              <a:rPr lang="en-US" sz="2000" dirty="0">
                <a:solidFill>
                  <a:srgbClr val="000000"/>
                </a:solidFill>
                <a:effectLst/>
              </a:rPr>
              <a:t> = </a:t>
            </a:r>
            <a:r>
              <a:rPr lang="en-US" sz="2000" dirty="0">
                <a:solidFill>
                  <a:srgbClr val="A31515"/>
                </a:solidFill>
                <a:effectLst/>
              </a:rPr>
              <a:t>'Error!'</a:t>
            </a:r>
            <a:r>
              <a:rPr lang="en-US" sz="2000" dirty="0">
                <a:solidFill>
                  <a:srgbClr val="000000"/>
                </a:solidFill>
                <a:effectLst/>
              </a:rPr>
              <a:t>;</a:t>
            </a:r>
          </a:p>
          <a:p>
            <a:r>
              <a:rPr lang="en-US" sz="2000" dirty="0">
                <a:solidFill>
                  <a:srgbClr val="000000"/>
                </a:solidFill>
                <a:effectLst/>
              </a:rPr>
              <a:t> }</a:t>
            </a:r>
            <a:br>
              <a:rPr lang="en-US" sz="2000" dirty="0">
                <a:solidFill>
                  <a:srgbClr val="000000"/>
                </a:solidFill>
                <a:effectLst/>
              </a:rPr>
            </a:br>
            <a:r>
              <a:rPr lang="en-US" sz="2000" dirty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12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8758C-D880-405D-8064-48BC418C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</a:t>
            </a:r>
            <a:endParaRPr lang="bg-BG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86B2A0-39FB-4FF0-B56C-7A4CFBCE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018" y="2926976"/>
            <a:ext cx="9067800" cy="203399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'https://swapi.co/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api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/people/4'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response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 </a:t>
            </a:r>
            <a:r>
              <a:rPr lang="en-US" sz="2200" b="1" dirty="0" err="1">
                <a:solidFill>
                  <a:srgbClr val="001080"/>
                </a:solidFill>
                <a:latin typeface="Consolas" panose="020B0609020204030204" pitchFamily="49" charset="0"/>
              </a:rPr>
              <a:t>response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then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200" b="1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 err="1">
                <a:solidFill>
                  <a:srgbClr val="267F99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stringify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)))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.</a:t>
            </a: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catch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en-US" sz="2200" b="1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200" b="1" dirty="0" err="1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error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error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1D06-6994-44C6-8983-306CAA94092D}"/>
              </a:ext>
            </a:extLst>
          </p:cNvPr>
          <p:cNvSpPr/>
          <p:nvPr/>
        </p:nvSpPr>
        <p:spPr>
          <a:xfrm>
            <a:off x="1866000" y="1284982"/>
            <a:ext cx="96324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 uses the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 method so that a direct call would be like this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59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85800" y="1371600"/>
            <a:ext cx="9927138" cy="4209248"/>
          </a:xfrm>
        </p:spPr>
        <p:txBody>
          <a:bodyPr>
            <a:normAutofit/>
          </a:bodyPr>
          <a:lstStyle/>
          <a:p>
            <a:r>
              <a:rPr lang="en-US" sz="3200" dirty="0"/>
              <a:t>To make a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request, we can set the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body</a:t>
            </a:r>
            <a:r>
              <a:rPr lang="en-US" sz="3200" dirty="0"/>
              <a:t> parameters in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87633" y="2891870"/>
            <a:ext cx="9191710" cy="252643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795E26"/>
                </a:solidFill>
                <a:latin typeface="Consolas" panose="020B0609020204030204" pitchFamily="49" charset="0"/>
              </a:rPr>
              <a:t>fetch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url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method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headers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: {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US" sz="22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},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200" b="1" dirty="0">
                <a:solidFill>
                  <a:srgbClr val="A31515"/>
                </a:solidFill>
                <a:latin typeface="Consolas" panose="020B0609020204030204" pitchFamily="49" charset="0"/>
              </a:rPr>
              <a:t>body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sz="2200" b="1" dirty="0" err="1">
                <a:solidFill>
                  <a:srgbClr val="267F99"/>
                </a:solidFill>
                <a:latin typeface="Consolas" panose="020B0609020204030204" pitchFamily="49" charset="0"/>
              </a:rPr>
              <a:t>JSON</a:t>
            </a:r>
            <a:r>
              <a:rPr 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200" b="1" dirty="0" err="1">
                <a:solidFill>
                  <a:srgbClr val="795E26"/>
                </a:solidFill>
                <a:latin typeface="Consolas" panose="020B0609020204030204" pitchFamily="49" charset="0"/>
              </a:rPr>
              <a:t>stringify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b="1" dirty="0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44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55214-106F-4DA9-9F68-DB17EDB51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2766" y="1108911"/>
            <a:ext cx="10129234" cy="5546589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clone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a clone of the response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JSON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redirect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new promise but with</a:t>
            </a:r>
            <a:br>
              <a:rPr lang="en-US" dirty="0"/>
            </a:br>
            <a:r>
              <a:rPr lang="en-US" dirty="0"/>
              <a:t>different URL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string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DC2B-5378-4B78-AF11-13AF33A0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46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824D0-289D-441E-92A9-C06590F9C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3935" y="1143000"/>
            <a:ext cx="9927138" cy="489865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basic</a:t>
            </a:r>
            <a:r>
              <a:rPr lang="en-US" sz="3300" dirty="0"/>
              <a:t> -  normal, same origin response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cors</a:t>
            </a:r>
            <a:r>
              <a:rPr lang="en-US" sz="3300" dirty="0"/>
              <a:t> -  response was received from a valid</a:t>
            </a:r>
            <a:br>
              <a:rPr lang="en-US" sz="3300" dirty="0"/>
            </a:br>
            <a:r>
              <a:rPr lang="en-US" sz="3300" dirty="0"/>
              <a:t>cross-origin request</a:t>
            </a: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error</a:t>
            </a:r>
            <a:r>
              <a:rPr lang="en-US" sz="3300" dirty="0"/>
              <a:t> - error network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opaque</a:t>
            </a:r>
            <a:r>
              <a:rPr lang="en-US" sz="3300" b="1" dirty="0">
                <a:solidFill>
                  <a:schemeClr val="bg1"/>
                </a:solidFill>
              </a:rPr>
              <a:t> </a:t>
            </a:r>
            <a:r>
              <a:rPr lang="en-US" sz="3300" dirty="0"/>
              <a:t>- Response for "no-cors" request to</a:t>
            </a:r>
            <a:br>
              <a:rPr lang="en-US" sz="3300" dirty="0"/>
            </a:br>
            <a:r>
              <a:rPr lang="en-US" sz="3300" dirty="0"/>
              <a:t>cross-origin resource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9113-69F7-423C-80DB-3BC65B3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Types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22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4120" y="1310903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507075" y="1808141"/>
            <a:ext cx="8279705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>
                <a:solidFill>
                  <a:schemeClr val="bg2"/>
                </a:solidFill>
              </a:rPr>
              <a:t> is text-based request-response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Firebase </a:t>
            </a:r>
            <a:r>
              <a:rPr lang="en-US" sz="3200" dirty="0">
                <a:solidFill>
                  <a:schemeClr val="bg2"/>
                </a:solidFill>
              </a:rPr>
              <a:t>is a mobile and web application </a:t>
            </a:r>
            <a:endParaRPr lang="en-US" sz="3200" dirty="0"/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 background loading of dynamic content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XMLHttpRequest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Fetch API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6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HTTP Protocol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892A3E-5191-41E2-B6D5-701DDD93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04" y="1295401"/>
            <a:ext cx="2443593" cy="244359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HTTP Overview</a:t>
            </a:r>
          </a:p>
        </p:txBody>
      </p:sp>
    </p:spTree>
    <p:extLst>
      <p:ext uri="{BB962C8B-B14F-4D97-AF65-F5344CB8AC3E}">
        <p14:creationId xmlns:p14="http://schemas.microsoft.com/office/powerpoint/2010/main" val="19484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6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 latinLnBrk="0"/>
            <a:r>
              <a:rPr lang="en-US" sz="3200" dirty="0"/>
              <a:t>Text-based client-server protocol for the Internet</a:t>
            </a:r>
          </a:p>
          <a:p>
            <a:pPr lvl="1" latinLnBrk="0"/>
            <a:r>
              <a:rPr lang="en-US" sz="3200" dirty="0"/>
              <a:t>For transferring Web resources (HTML files, images, styles, etc.)</a:t>
            </a:r>
          </a:p>
          <a:p>
            <a:pPr lvl="1" latinLnBrk="0"/>
            <a:r>
              <a:rPr lang="en-US" sz="3200" dirty="0"/>
              <a:t>Request-response based</a:t>
            </a:r>
          </a:p>
          <a:p>
            <a:pPr latinLnBrk="0"/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7417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7416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5869" y="4133405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4227" y="5540721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8792" y="4051827"/>
            <a:ext cx="1907248" cy="2256641"/>
            <a:chOff x="8157204" y="3823226"/>
            <a:chExt cx="1907248" cy="2256641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6808" y="4079723"/>
            <a:ext cx="2116982" cy="2304945"/>
            <a:chOff x="1785220" y="3851122"/>
            <a:chExt cx="2116982" cy="2304945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GB" sz="3200" b="1" dirty="0">
                <a:solidFill>
                  <a:schemeClr val="bg1"/>
                </a:solidFill>
              </a:rPr>
              <a:t>HTTP</a:t>
            </a:r>
            <a:r>
              <a:rPr lang="en-GB" sz="3200" dirty="0"/>
              <a:t> defines </a:t>
            </a:r>
            <a:r>
              <a:rPr lang="en-GB" sz="3200" b="1" dirty="0">
                <a:solidFill>
                  <a:schemeClr val="bg1"/>
                </a:solidFill>
              </a:rPr>
              <a:t>methods</a:t>
            </a:r>
            <a:r>
              <a:rPr lang="en-GB" sz="3200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903975"/>
              </p:ext>
            </p:extLst>
          </p:nvPr>
        </p:nvGraphicFramePr>
        <p:xfrm>
          <a:off x="2590800" y="2243429"/>
          <a:ext cx="6477000" cy="4499237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49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96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049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1" y="3248375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04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784" y="4577350"/>
            <a:ext cx="356547" cy="351143"/>
          </a:xfrm>
          <a:prstGeom prst="rect">
            <a:avLst/>
          </a:prstGeom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1284" y="1261953"/>
            <a:ext cx="10689432" cy="421920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2309" y="2437077"/>
            <a:ext cx="1973692" cy="361924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81240" y="1359000"/>
            <a:ext cx="2224760" cy="450000"/>
          </a:xfrm>
          <a:prstGeom prst="wedgeRoundRectCallout">
            <a:avLst>
              <a:gd name="adj1" fmla="val -87936"/>
              <a:gd name="adj2" fmla="val -254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HTTP</a:t>
            </a:r>
            <a:r>
              <a:rPr lang="en-US" b="1" noProof="1">
                <a:solidFill>
                  <a:srgbClr val="FFFFFF"/>
                </a:solidFill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029199" y="4737282"/>
            <a:ext cx="3034108" cy="623438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is empty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6890" y="1166078"/>
            <a:ext cx="10947176" cy="45854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909742" y="1449000"/>
            <a:ext cx="2525631" cy="49373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8200" y="2209800"/>
            <a:ext cx="2133600" cy="398749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86000" y="3834000"/>
            <a:ext cx="3428134" cy="851796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holds  the submitted data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31349" y="1321050"/>
            <a:ext cx="10253664" cy="449928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111820" y="1293168"/>
            <a:ext cx="3498781" cy="459433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2"/>
                </a:solidFill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8181" y="2873058"/>
            <a:ext cx="2439381" cy="697633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366000" y="4779000"/>
            <a:ext cx="2439381" cy="697633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body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</TotalTime>
  <Words>2257</Words>
  <Application>Microsoft Office PowerPoint</Application>
  <PresentationFormat>Widescreen</PresentationFormat>
  <Paragraphs>377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Consolas</vt:lpstr>
      <vt:lpstr>Wingdings</vt:lpstr>
      <vt:lpstr>Wingdings 2</vt:lpstr>
      <vt:lpstr>SoftUni</vt:lpstr>
      <vt:lpstr>AJAX</vt:lpstr>
      <vt:lpstr>Table of Contents</vt:lpstr>
      <vt:lpstr>Have a Question?</vt:lpstr>
      <vt:lpstr>HTTP Protocol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Chrome Dev Tools, Fiddler, Postman</vt:lpstr>
      <vt:lpstr>Chrome Developer Tools</vt:lpstr>
      <vt:lpstr>Postman</vt:lpstr>
      <vt:lpstr>Mobile Back-End As a Service</vt:lpstr>
      <vt:lpstr>Introduction to Firebase</vt:lpstr>
      <vt:lpstr>Introduction to Firebase</vt:lpstr>
      <vt:lpstr>Solution: Setup a Firebase DB</vt:lpstr>
      <vt:lpstr>Solution: Setup a Firebase DB</vt:lpstr>
      <vt:lpstr>Solution: Add Data and Test</vt:lpstr>
      <vt:lpstr>Asynchronous JavaScript and XML</vt:lpstr>
      <vt:lpstr>What is AJAX?</vt:lpstr>
      <vt:lpstr>AJAX: Workflow</vt:lpstr>
      <vt:lpstr>Using the XMLHttpRequest Object</vt:lpstr>
      <vt:lpstr>Problem: XHR (XmlHttpRequest)</vt:lpstr>
      <vt:lpstr>What is Promise?</vt:lpstr>
      <vt:lpstr>What is Fetch?</vt:lpstr>
      <vt:lpstr>Basic Fetch Request</vt:lpstr>
      <vt:lpstr>Chaining Promises</vt:lpstr>
      <vt:lpstr>Problem: Bus Stop</vt:lpstr>
      <vt:lpstr>Solution: Bus Stop </vt:lpstr>
      <vt:lpstr>Solution: Bus Stop </vt:lpstr>
      <vt:lpstr>GET Request</vt:lpstr>
      <vt:lpstr>POST Request</vt:lpstr>
      <vt:lpstr>Body Methods</vt:lpstr>
      <vt:lpstr>Response Types</vt:lpstr>
      <vt:lpstr>Summary</vt:lpstr>
      <vt:lpstr>Questions?</vt:lpstr>
      <vt:lpstr>SoftUni Diamond Partners</vt:lpstr>
      <vt:lpstr>SoftUni Organizational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</dc:title>
  <dc:subject>JavaScript Applications - Practical Training Course @ SoftUni</dc:subject>
  <dc:creator>Software University</dc:creator>
  <cp:keywords>JS;Front-end; Software University; SoftUni; programming; coding; software development; education; training; course</cp:keywords>
  <dc:description>© SoftUni – https://softuni.org_x000d_
© Software University – https://softuni.bg_x000d_
_x000d_
Copyrighted document. Unauthorized copy, reproduction or use is not permitted.</dc:description>
  <cp:lastModifiedBy>Antonia Atanasova</cp:lastModifiedBy>
  <cp:revision>34</cp:revision>
  <dcterms:created xsi:type="dcterms:W3CDTF">2018-05-23T13:08:44Z</dcterms:created>
  <dcterms:modified xsi:type="dcterms:W3CDTF">2020-01-09T14:41:57Z</dcterms:modified>
  <cp:category>© SoftUni – https://softuni.org</cp:category>
</cp:coreProperties>
</file>